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678" r:id="rId2"/>
  </p:sldMasterIdLst>
  <p:notesMasterIdLst>
    <p:notesMasterId r:id="rId19"/>
  </p:notesMasterIdLst>
  <p:handoutMasterIdLst>
    <p:handoutMasterId r:id="rId20"/>
  </p:handoutMasterIdLst>
  <p:sldIdLst>
    <p:sldId id="536" r:id="rId3"/>
    <p:sldId id="286" r:id="rId4"/>
    <p:sldId id="319" r:id="rId5"/>
    <p:sldId id="551" r:id="rId6"/>
    <p:sldId id="538" r:id="rId7"/>
    <p:sldId id="419" r:id="rId8"/>
    <p:sldId id="539" r:id="rId9"/>
    <p:sldId id="553" r:id="rId10"/>
    <p:sldId id="552" r:id="rId11"/>
    <p:sldId id="554" r:id="rId12"/>
    <p:sldId id="555" r:id="rId13"/>
    <p:sldId id="557" r:id="rId14"/>
    <p:sldId id="547" r:id="rId15"/>
    <p:sldId id="548" r:id="rId16"/>
    <p:sldId id="558" r:id="rId17"/>
    <p:sldId id="556" r:id="rId18"/>
  </p:sldIdLst>
  <p:sldSz cx="9144000" cy="6858000" type="screen4x3"/>
  <p:notesSz cx="7077075" cy="93630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mbria" panose="020405030504060302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mbria" panose="020405030504060302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mbria" panose="020405030504060302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mbria" panose="020405030504060302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mbria" panose="020405030504060302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Cambria" panose="020405030504060302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Cambria" panose="020405030504060302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Cambria" panose="020405030504060302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Cambria" panose="020405030504060302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49" userDrawn="1">
          <p15:clr>
            <a:srgbClr val="A4A3A4"/>
          </p15:clr>
        </p15:guide>
        <p15:guide id="2" pos="222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stus Ochieng" initials="JO" lastIdx="4" clrIdx="0">
    <p:extLst>
      <p:ext uri="{19B8F6BF-5375-455C-9EA6-DF929625EA0E}">
        <p15:presenceInfo xmlns:p15="http://schemas.microsoft.com/office/powerpoint/2012/main" userId="S-1-5-21-1805543880-1962040880-2965537163-11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0033"/>
    <a:srgbClr val="EC821C"/>
    <a:srgbClr val="156834"/>
    <a:srgbClr val="762123"/>
    <a:srgbClr val="0000FF"/>
    <a:srgbClr val="156635"/>
    <a:srgbClr val="156734"/>
    <a:srgbClr val="FFFF99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756" autoAdjust="0"/>
    <p:restoredTop sz="85817" autoAdjust="0"/>
  </p:normalViewPr>
  <p:slideViewPr>
    <p:cSldViewPr>
      <p:cViewPr>
        <p:scale>
          <a:sx n="70" d="100"/>
          <a:sy n="70" d="100"/>
        </p:scale>
        <p:origin x="74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49"/>
        <p:guide pos="222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as.gramzow.AVRDC\Documents\Tansania%20AVRDC\Projects\NafakaTubuschewe%20project\Baseline%20survey\Impact%20survey%20-%20Endline\Yield%20results%20for%20Seedkits%20%20impact%20study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as.gramzow.AVRDC\Documents\Tansania%20AVRDC\Projects\NafakaTubuschewe%20project\Baseline%20survey\Impact%20survey%20-%20Endline\Yield%20results%20for%20Seedkits%20%20impact%20study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60811236514568"/>
          <c:y val="5.3251926952628655E-2"/>
          <c:w val="0.84889889974753718"/>
          <c:h val="0.6123665167139985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sphere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pattFill prst="pct75">
                <a:fgClr>
                  <a:srgbClr val="15683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pattFill prst="sphere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pattFill prst="pct75">
                <a:fgClr>
                  <a:srgbClr val="15683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pattFill prst="sphere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pattFill prst="pct75">
                <a:fgClr>
                  <a:srgbClr val="15683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pattFill prst="sphere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pattFill prst="pct75">
                <a:fgClr>
                  <a:srgbClr val="15683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pattFill prst="sphere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9"/>
            <c:invertIfNegative val="0"/>
            <c:bubble3D val="0"/>
            <c:spPr>
              <a:pattFill prst="pct75">
                <a:fgClr>
                  <a:srgbClr val="15683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Sheet3!$B$4:$C$13</c:f>
              <c:multiLvlStrCache>
                <c:ptCount val="10"/>
                <c:lvl>
                  <c:pt idx="0">
                    <c:v>Control</c:v>
                  </c:pt>
                  <c:pt idx="1">
                    <c:v>Beneficiaries</c:v>
                  </c:pt>
                  <c:pt idx="2">
                    <c:v>Control</c:v>
                  </c:pt>
                  <c:pt idx="3">
                    <c:v>Beneficiaries</c:v>
                  </c:pt>
                  <c:pt idx="4">
                    <c:v>Control</c:v>
                  </c:pt>
                  <c:pt idx="5">
                    <c:v>Beneficiaries</c:v>
                  </c:pt>
                  <c:pt idx="6">
                    <c:v>Control</c:v>
                  </c:pt>
                  <c:pt idx="7">
                    <c:v>Beneficiaries</c:v>
                  </c:pt>
                  <c:pt idx="8">
                    <c:v>Control</c:v>
                  </c:pt>
                  <c:pt idx="9">
                    <c:v>Beneficiaries</c:v>
                  </c:pt>
                </c:lvl>
                <c:lvl>
                  <c:pt idx="0">
                    <c:v>Tomato</c:v>
                  </c:pt>
                  <c:pt idx="2">
                    <c:v>A. eggplant</c:v>
                  </c:pt>
                  <c:pt idx="4">
                    <c:v>Amaranths</c:v>
                  </c:pt>
                  <c:pt idx="6">
                    <c:v>E. mustard</c:v>
                  </c:pt>
                  <c:pt idx="8">
                    <c:v>A. nightshade</c:v>
                  </c:pt>
                </c:lvl>
              </c:multiLvlStrCache>
            </c:multiLvlStrRef>
          </c:cat>
          <c:val>
            <c:numRef>
              <c:f>Sheet3!$D$4:$D$13</c:f>
              <c:numCache>
                <c:formatCode>###0.0</c:formatCode>
                <c:ptCount val="10"/>
                <c:pt idx="0">
                  <c:v>12.940869802494801</c:v>
                </c:pt>
                <c:pt idx="1">
                  <c:v>14.687173913043477</c:v>
                </c:pt>
                <c:pt idx="2">
                  <c:v>11.316818181818181</c:v>
                </c:pt>
                <c:pt idx="3">
                  <c:v>22.883529411764705</c:v>
                </c:pt>
                <c:pt idx="4">
                  <c:v>9.0549667312661501</c:v>
                </c:pt>
                <c:pt idx="5">
                  <c:v>9.0758531746031768</c:v>
                </c:pt>
                <c:pt idx="6">
                  <c:v>8.3957160130718957</c:v>
                </c:pt>
                <c:pt idx="7">
                  <c:v>13.651428571428571</c:v>
                </c:pt>
                <c:pt idx="8">
                  <c:v>8.8635943452380932</c:v>
                </c:pt>
                <c:pt idx="9">
                  <c:v>13.946324786324787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306509424"/>
        <c:axId val="1306519760"/>
      </c:barChart>
      <c:catAx>
        <c:axId val="1306509424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>
            <a:softEdge rad="0"/>
          </a:effectLst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519760"/>
        <c:crosses val="autoZero"/>
        <c:auto val="1"/>
        <c:lblAlgn val="ctr"/>
        <c:lblOffset val="100"/>
        <c:noMultiLvlLbl val="0"/>
      </c:catAx>
      <c:valAx>
        <c:axId val="1306519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Yield in tons per hectare</a:t>
                </a:r>
              </a:p>
            </c:rich>
          </c:tx>
          <c:layout>
            <c:manualLayout>
              <c:xMode val="edge"/>
              <c:yMode val="edge"/>
              <c:x val="1.1210902396210469E-2"/>
              <c:y val="0.147193808694093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509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8208349785138"/>
          <c:y val="6.3148238469761669E-2"/>
          <c:w val="0.85624542179375862"/>
          <c:h val="0.750248523622047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pct90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pattFill prst="pct90">
                <a:fgClr>
                  <a:srgbClr val="156635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pattFill prst="pct90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pattFill prst="pct90">
                <a:fgClr>
                  <a:srgbClr val="156635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pattFill prst="pct90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pattFill prst="pct90">
                <a:fgClr>
                  <a:srgbClr val="156635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pattFill prst="pct90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pattFill prst="pct90">
                <a:fgClr>
                  <a:srgbClr val="156635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'Yield benefic'!$C$8:$D$15</c:f>
              <c:multiLvlStrCache>
                <c:ptCount val="8"/>
                <c:lvl>
                  <c:pt idx="0">
                    <c:v>2014</c:v>
                  </c:pt>
                  <c:pt idx="1">
                    <c:v>2016</c:v>
                  </c:pt>
                  <c:pt idx="2">
                    <c:v>2014</c:v>
                  </c:pt>
                  <c:pt idx="3">
                    <c:v>2016</c:v>
                  </c:pt>
                  <c:pt idx="4">
                    <c:v>2014</c:v>
                  </c:pt>
                  <c:pt idx="5">
                    <c:v>2016</c:v>
                  </c:pt>
                  <c:pt idx="6">
                    <c:v>2014</c:v>
                  </c:pt>
                  <c:pt idx="7">
                    <c:v>2016</c:v>
                  </c:pt>
                </c:lvl>
                <c:lvl>
                  <c:pt idx="0">
                    <c:v>Tomato</c:v>
                  </c:pt>
                  <c:pt idx="2">
                    <c:v>A. eggplant</c:v>
                  </c:pt>
                  <c:pt idx="4">
                    <c:v>Amaranths</c:v>
                  </c:pt>
                  <c:pt idx="6">
                    <c:v>A. nightshade</c:v>
                  </c:pt>
                </c:lvl>
              </c:multiLvlStrCache>
            </c:multiLvlStrRef>
          </c:cat>
          <c:val>
            <c:numRef>
              <c:f>'Yield benefic'!$F$8:$F$15</c:f>
              <c:numCache>
                <c:formatCode>###0.0</c:formatCode>
                <c:ptCount val="8"/>
                <c:pt idx="0">
                  <c:v>10.664734076059226</c:v>
                </c:pt>
                <c:pt idx="1">
                  <c:v>17.228171354569838</c:v>
                </c:pt>
                <c:pt idx="2">
                  <c:v>8.2737484132499084</c:v>
                </c:pt>
                <c:pt idx="3">
                  <c:v>12.418200965234462</c:v>
                </c:pt>
                <c:pt idx="4">
                  <c:v>8.6447383730469198</c:v>
                </c:pt>
                <c:pt idx="5">
                  <c:v>12.231583601593599</c:v>
                </c:pt>
                <c:pt idx="6">
                  <c:v>9.7998863711374895</c:v>
                </c:pt>
                <c:pt idx="7">
                  <c:v>12.827341056066622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1306509968"/>
        <c:axId val="1306523568"/>
      </c:barChart>
      <c:catAx>
        <c:axId val="1306509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523568"/>
        <c:crosses val="autoZero"/>
        <c:auto val="1"/>
        <c:lblAlgn val="ctr"/>
        <c:lblOffset val="100"/>
        <c:noMultiLvlLbl val="0"/>
      </c:catAx>
      <c:valAx>
        <c:axId val="1306523568"/>
        <c:scaling>
          <c:orientation val="minMax"/>
          <c:max val="1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Yield in t/ha</a:t>
                </a:r>
              </a:p>
            </c:rich>
          </c:tx>
          <c:layout>
            <c:manualLayout>
              <c:xMode val="edge"/>
              <c:yMode val="edge"/>
              <c:x val="5.2482732244887838E-3"/>
              <c:y val="0.309693950024502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509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99063727900578"/>
          <c:y val="6.8173014499756379E-2"/>
          <c:w val="0.84746211942054017"/>
          <c:h val="0.59911486673921843"/>
        </c:manualLayout>
      </c:layout>
      <c:barChart>
        <c:barDir val="col"/>
        <c:grouping val="clustered"/>
        <c:varyColors val="0"/>
        <c:ser>
          <c:idx val="5"/>
          <c:order val="0"/>
          <c:tx>
            <c:strRef>
              <c:f>'Gross margin data'!$I$1</c:f>
              <c:strCache>
                <c:ptCount val="1"/>
                <c:pt idx="0">
                  <c:v>Total Cost / Ha</c:v>
                </c:pt>
              </c:strCache>
            </c:strRef>
          </c:tx>
          <c:spPr>
            <a:solidFill>
              <a:srgbClr val="660033"/>
            </a:solidFill>
            <a:ln>
              <a:noFill/>
            </a:ln>
            <a:effectLst>
              <a:glow>
                <a:srgbClr val="F07F09"/>
              </a:glow>
              <a:softEdge rad="0"/>
            </a:effectLst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data'!$I$2:$I$10</c:f>
              <c:numCache>
                <c:formatCode>0</c:formatCode>
                <c:ptCount val="9"/>
                <c:pt idx="0">
                  <c:v>833337.2599272728</c:v>
                </c:pt>
                <c:pt idx="1">
                  <c:v>695817.73698625003</c:v>
                </c:pt>
                <c:pt idx="2">
                  <c:v>134790.46666666667</c:v>
                </c:pt>
                <c:pt idx="3">
                  <c:v>152242.48583803923</c:v>
                </c:pt>
                <c:pt idx="4">
                  <c:v>1437107.2503249999</c:v>
                </c:pt>
                <c:pt idx="5">
                  <c:v>811241.94678012491</c:v>
                </c:pt>
                <c:pt idx="6">
                  <c:v>1121524.6775744858</c:v>
                </c:pt>
                <c:pt idx="7">
                  <c:v>1223345.0277388687</c:v>
                </c:pt>
                <c:pt idx="8">
                  <c:v>207513</c:v>
                </c:pt>
              </c:numCache>
            </c:numRef>
          </c:val>
        </c:ser>
        <c:ser>
          <c:idx val="6"/>
          <c:order val="1"/>
          <c:tx>
            <c:strRef>
              <c:f>'Gross margin data'!$J$1</c:f>
              <c:strCache>
                <c:ptCount val="1"/>
                <c:pt idx="0">
                  <c:v>Total Revue/ Ha</c:v>
                </c:pt>
              </c:strCache>
            </c:strRef>
          </c:tx>
          <c:spPr>
            <a:solidFill>
              <a:srgbClr val="156834"/>
            </a:solidFill>
            <a:ln>
              <a:noFill/>
            </a:ln>
            <a:effectLst>
              <a:softEdge rad="0"/>
            </a:effectLst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data'!$J$2:$J$10</c:f>
              <c:numCache>
                <c:formatCode>0</c:formatCode>
                <c:ptCount val="9"/>
                <c:pt idx="0">
                  <c:v>2667032.9230769225</c:v>
                </c:pt>
                <c:pt idx="1">
                  <c:v>2556250.4571428569</c:v>
                </c:pt>
                <c:pt idx="2">
                  <c:v>2800921.6923076925</c:v>
                </c:pt>
                <c:pt idx="3">
                  <c:v>2423967.5116279069</c:v>
                </c:pt>
                <c:pt idx="4">
                  <c:v>2911383.1428571427</c:v>
                </c:pt>
                <c:pt idx="5">
                  <c:v>1952157.7999999998</c:v>
                </c:pt>
                <c:pt idx="6">
                  <c:v>4335836.5652173925</c:v>
                </c:pt>
                <c:pt idx="7">
                  <c:v>3442970.9200000004</c:v>
                </c:pt>
                <c:pt idx="8">
                  <c:v>478856</c:v>
                </c:pt>
              </c:numCache>
            </c:numRef>
          </c:val>
        </c:ser>
        <c:ser>
          <c:idx val="7"/>
          <c:order val="2"/>
          <c:tx>
            <c:strRef>
              <c:f>'Gross margin data'!$K$1</c:f>
              <c:strCache>
                <c:ptCount val="1"/>
                <c:pt idx="0">
                  <c:v>Gross Margin</c:v>
                </c:pt>
              </c:strCache>
            </c:strRef>
          </c:tx>
          <c:spPr>
            <a:solidFill>
              <a:srgbClr val="EC821C"/>
            </a:solidFill>
            <a:ln>
              <a:noFill/>
            </a:ln>
            <a:effectLst>
              <a:softEdge rad="0"/>
            </a:effectLst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data'!$K$2:$K$10</c:f>
              <c:numCache>
                <c:formatCode>0</c:formatCode>
                <c:ptCount val="9"/>
                <c:pt idx="0">
                  <c:v>1833695.6631496497</c:v>
                </c:pt>
                <c:pt idx="1">
                  <c:v>1860432.7201566068</c:v>
                </c:pt>
                <c:pt idx="2">
                  <c:v>2666131.2256410257</c:v>
                </c:pt>
                <c:pt idx="3">
                  <c:v>2271725.0257898676</c:v>
                </c:pt>
                <c:pt idx="4">
                  <c:v>1474275.8925321428</c:v>
                </c:pt>
                <c:pt idx="5">
                  <c:v>1140915.8532198749</c:v>
                </c:pt>
                <c:pt idx="6">
                  <c:v>3214311.887642907</c:v>
                </c:pt>
                <c:pt idx="7">
                  <c:v>2219625.8922611317</c:v>
                </c:pt>
                <c:pt idx="8">
                  <c:v>271343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7"/>
        <c:overlap val="-40"/>
        <c:axId val="1344177456"/>
        <c:axId val="1344171472"/>
      </c:barChart>
      <c:catAx>
        <c:axId val="134417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t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4171472"/>
        <c:crosses val="autoZero"/>
        <c:auto val="0"/>
        <c:lblAlgn val="ctr"/>
        <c:lblOffset val="100"/>
        <c:noMultiLvlLbl val="0"/>
      </c:catAx>
      <c:valAx>
        <c:axId val="1344171472"/>
        <c:scaling>
          <c:orientation val="minMax"/>
          <c:max val="45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TZS]\ #,##0_);\([$TZS]\ 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4177456"/>
        <c:crossesAt val="1"/>
        <c:crossBetween val="between"/>
      </c:valAx>
      <c:spPr>
        <a:noFill/>
        <a:ln>
          <a:solidFill>
            <a:schemeClr val="bg2">
              <a:alpha val="99000"/>
            </a:schemeClr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0">
          <a:latin typeface="+mn-lt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'Gross margin data'!$D$1</c:f>
              <c:strCache>
                <c:ptCount val="1"/>
                <c:pt idx="0">
                  <c:v>Fertilizer Cost / Ha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data'!$D$2:$D$10</c:f>
              <c:numCache>
                <c:formatCode>0</c:formatCode>
                <c:ptCount val="9"/>
                <c:pt idx="0">
                  <c:v>217666.62500000003</c:v>
                </c:pt>
                <c:pt idx="1">
                  <c:v>134678.5625</c:v>
                </c:pt>
                <c:pt idx="2">
                  <c:v>53123.799999999996</c:v>
                </c:pt>
                <c:pt idx="3">
                  <c:v>57543.411764705888</c:v>
                </c:pt>
                <c:pt idx="4">
                  <c:v>234071.53572499999</c:v>
                </c:pt>
                <c:pt idx="5">
                  <c:v>168666.66666699998</c:v>
                </c:pt>
                <c:pt idx="6">
                  <c:v>234176.47058823527</c:v>
                </c:pt>
                <c:pt idx="7">
                  <c:v>183688.03088800001</c:v>
                </c:pt>
                <c:pt idx="8">
                  <c:v>121500</c:v>
                </c:pt>
              </c:numCache>
            </c:numRef>
          </c:val>
        </c:ser>
        <c:ser>
          <c:idx val="1"/>
          <c:order val="1"/>
          <c:tx>
            <c:strRef>
              <c:f>'Gross margin data'!$E$1</c:f>
              <c:strCache>
                <c:ptCount val="1"/>
                <c:pt idx="0">
                  <c:v>InsecticideCost / Ha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data'!$E$2:$E$10</c:f>
              <c:numCache>
                <c:formatCode>0</c:formatCode>
                <c:ptCount val="9"/>
                <c:pt idx="0">
                  <c:v>146587.30158727273</c:v>
                </c:pt>
                <c:pt idx="1">
                  <c:v>129432.82527625001</c:v>
                </c:pt>
                <c:pt idx="4">
                  <c:v>161369.04759999999</c:v>
                </c:pt>
                <c:pt idx="5">
                  <c:v>167575.28011312499</c:v>
                </c:pt>
                <c:pt idx="6">
                  <c:v>191011.11111111109</c:v>
                </c:pt>
                <c:pt idx="7">
                  <c:v>150202.76705288881</c:v>
                </c:pt>
              </c:numCache>
            </c:numRef>
          </c:val>
        </c:ser>
        <c:ser>
          <c:idx val="2"/>
          <c:order val="2"/>
          <c:tx>
            <c:strRef>
              <c:f>'Gross margin data'!$F$1</c:f>
              <c:strCache>
                <c:ptCount val="1"/>
                <c:pt idx="0">
                  <c:v>Herbicides Cost / Ha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data'!$F$2:$F$10</c:f>
              <c:numCache>
                <c:formatCode>0</c:formatCode>
                <c:ptCount val="9"/>
                <c:pt idx="0">
                  <c:v>160000</c:v>
                </c:pt>
                <c:pt idx="1">
                  <c:v>99206.34921</c:v>
                </c:pt>
                <c:pt idx="5">
                  <c:v>55000</c:v>
                </c:pt>
                <c:pt idx="6">
                  <c:v>361554.48717948719</c:v>
                </c:pt>
                <c:pt idx="7">
                  <c:v>262138.88888888888</c:v>
                </c:pt>
              </c:numCache>
            </c:numRef>
          </c:val>
        </c:ser>
        <c:ser>
          <c:idx val="3"/>
          <c:order val="3"/>
          <c:tx>
            <c:strRef>
              <c:f>'Gross margin data'!$G$1</c:f>
              <c:strCache>
                <c:ptCount val="1"/>
                <c:pt idx="0">
                  <c:v>Fungicides Cost / Ha</c:v>
                </c:pt>
              </c:strCache>
            </c:strRef>
          </c:tx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data'!$G$2:$G$10</c:f>
              <c:numCache>
                <c:formatCode>General</c:formatCode>
                <c:ptCount val="9"/>
                <c:pt idx="7" formatCode="0">
                  <c:v>280000</c:v>
                </c:pt>
              </c:numCache>
            </c:numRef>
          </c:val>
        </c:ser>
        <c:ser>
          <c:idx val="4"/>
          <c:order val="4"/>
          <c:tx>
            <c:strRef>
              <c:f>'Gross margin data'!$H$1</c:f>
              <c:strCache>
                <c:ptCount val="1"/>
                <c:pt idx="0">
                  <c:v>Labor Cost / Ha</c:v>
                </c:pt>
              </c:strCache>
            </c:strRef>
          </c:tx>
          <c:spPr>
            <a:solidFill>
              <a:schemeClr val="accent5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data'!$H$2:$H$10</c:f>
              <c:numCache>
                <c:formatCode>0</c:formatCode>
                <c:ptCount val="9"/>
                <c:pt idx="0">
                  <c:v>309083.33334000001</c:v>
                </c:pt>
                <c:pt idx="1">
                  <c:v>332500</c:v>
                </c:pt>
                <c:pt idx="2">
                  <c:v>81666.666666666672</c:v>
                </c:pt>
                <c:pt idx="3">
                  <c:v>94699.074073333337</c:v>
                </c:pt>
                <c:pt idx="4">
                  <c:v>1041666.667</c:v>
                </c:pt>
                <c:pt idx="5">
                  <c:v>420000</c:v>
                </c:pt>
                <c:pt idx="6">
                  <c:v>334782.60869565216</c:v>
                </c:pt>
                <c:pt idx="7">
                  <c:v>347315.34090909094</c:v>
                </c:pt>
                <c:pt idx="8">
                  <c:v>86013</c:v>
                </c:pt>
              </c:numCache>
            </c:numRef>
          </c:val>
        </c:ser>
        <c:ser>
          <c:idx val="5"/>
          <c:order val="5"/>
          <c:tx>
            <c:strRef>
              <c:f>'Gross margin data'!$I$1</c:f>
              <c:strCache>
                <c:ptCount val="1"/>
                <c:pt idx="0">
                  <c:v>Total Cost / Ha</c:v>
                </c:pt>
              </c:strCache>
            </c:strRef>
          </c:tx>
          <c:spPr>
            <a:solidFill>
              <a:schemeClr val="accent6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data'!$I$2:$I$10</c:f>
              <c:numCache>
                <c:formatCode>0</c:formatCode>
                <c:ptCount val="9"/>
                <c:pt idx="0">
                  <c:v>833337.2599272728</c:v>
                </c:pt>
                <c:pt idx="1">
                  <c:v>695817.73698625003</c:v>
                </c:pt>
                <c:pt idx="2">
                  <c:v>134790.46666666667</c:v>
                </c:pt>
                <c:pt idx="3">
                  <c:v>152242.48583803923</c:v>
                </c:pt>
                <c:pt idx="4">
                  <c:v>1437107.2503249999</c:v>
                </c:pt>
                <c:pt idx="5">
                  <c:v>811241.94678012491</c:v>
                </c:pt>
                <c:pt idx="6">
                  <c:v>1121524.6775744858</c:v>
                </c:pt>
                <c:pt idx="7">
                  <c:v>1223345.0277388687</c:v>
                </c:pt>
                <c:pt idx="8">
                  <c:v>207513</c:v>
                </c:pt>
              </c:numCache>
            </c:numRef>
          </c:val>
        </c:ser>
        <c:ser>
          <c:idx val="6"/>
          <c:order val="6"/>
          <c:tx>
            <c:strRef>
              <c:f>'Gross margin data'!$J$1</c:f>
              <c:strCache>
                <c:ptCount val="1"/>
                <c:pt idx="0">
                  <c:v>Total Revue/ Ha</c:v>
                </c:pt>
              </c:strCache>
            </c:strRef>
          </c:tx>
          <c:spPr>
            <a:solidFill>
              <a:schemeClr val="accent1">
                <a:lumMod val="60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data'!$J$2:$J$10</c:f>
              <c:numCache>
                <c:formatCode>0</c:formatCode>
                <c:ptCount val="9"/>
                <c:pt idx="0">
                  <c:v>2667032.9230769225</c:v>
                </c:pt>
                <c:pt idx="1">
                  <c:v>2556250.4571428569</c:v>
                </c:pt>
                <c:pt idx="2">
                  <c:v>2800921.6923076925</c:v>
                </c:pt>
                <c:pt idx="3">
                  <c:v>2423967.5116279069</c:v>
                </c:pt>
                <c:pt idx="4">
                  <c:v>2911383.1428571427</c:v>
                </c:pt>
                <c:pt idx="5">
                  <c:v>1952157.7999999998</c:v>
                </c:pt>
                <c:pt idx="6">
                  <c:v>4335836.5652173925</c:v>
                </c:pt>
                <c:pt idx="7">
                  <c:v>3442970.9200000004</c:v>
                </c:pt>
                <c:pt idx="8">
                  <c:v>478856</c:v>
                </c:pt>
              </c:numCache>
            </c:numRef>
          </c:val>
        </c:ser>
        <c:ser>
          <c:idx val="7"/>
          <c:order val="7"/>
          <c:tx>
            <c:strRef>
              <c:f>'Gross margin data'!$K$1</c:f>
              <c:strCache>
                <c:ptCount val="1"/>
                <c:pt idx="0">
                  <c:v>Gross Margin</c:v>
                </c:pt>
              </c:strCache>
            </c:strRef>
          </c:tx>
          <c:spPr>
            <a:solidFill>
              <a:schemeClr val="accent2">
                <a:lumMod val="60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'Gross margin data'!$A$2:$C$10</c:f>
              <c:multiLvlStrCache>
                <c:ptCount val="9"/>
                <c:lvl>
                  <c:pt idx="0">
                    <c:v>Mean</c:v>
                  </c:pt>
                  <c:pt idx="1">
                    <c:v>Mean</c:v>
                  </c:pt>
                  <c:pt idx="2">
                    <c:v>Mean</c:v>
                  </c:pt>
                  <c:pt idx="3">
                    <c:v>Mean</c:v>
                  </c:pt>
                  <c:pt idx="4">
                    <c:v>Mean</c:v>
                  </c:pt>
                  <c:pt idx="5">
                    <c:v>Mean</c:v>
                  </c:pt>
                  <c:pt idx="6">
                    <c:v>Mean</c:v>
                  </c:pt>
                  <c:pt idx="7">
                    <c:v>Mean</c:v>
                  </c:pt>
                  <c:pt idx="8">
                    <c:v>Mean</c:v>
                  </c:pt>
                </c:lvl>
                <c:lvl>
                  <c:pt idx="0">
                    <c:v>Beneficiary</c:v>
                  </c:pt>
                  <c:pt idx="1">
                    <c:v>Non-Beneficiary</c:v>
                  </c:pt>
                  <c:pt idx="2">
                    <c:v>Beneficiary</c:v>
                  </c:pt>
                  <c:pt idx="3">
                    <c:v>Non-Beneficiary</c:v>
                  </c:pt>
                  <c:pt idx="4">
                    <c:v>Beneficiary</c:v>
                  </c:pt>
                  <c:pt idx="5">
                    <c:v>Non-Beneficiary</c:v>
                  </c:pt>
                  <c:pt idx="6">
                    <c:v>Beneficiary</c:v>
                  </c:pt>
                  <c:pt idx="7">
                    <c:v>Non-Beneficiary</c:v>
                  </c:pt>
                  <c:pt idx="8">
                    <c:v>Maize farmer</c:v>
                  </c:pt>
                </c:lvl>
                <c:lvl>
                  <c:pt idx="0">
                    <c:v>African Nightshade</c:v>
                  </c:pt>
                  <c:pt idx="2">
                    <c:v>Amaranth</c:v>
                  </c:pt>
                  <c:pt idx="4">
                    <c:v>Ethiopian Mustard</c:v>
                  </c:pt>
                  <c:pt idx="6">
                    <c:v>Tomatoes</c:v>
                  </c:pt>
                  <c:pt idx="8">
                    <c:v>Maize</c:v>
                  </c:pt>
                </c:lvl>
              </c:multiLvlStrCache>
            </c:multiLvlStrRef>
          </c:cat>
          <c:val>
            <c:numRef>
              <c:f>'Gross margin data'!$K$2:$K$10</c:f>
              <c:numCache>
                <c:formatCode>0</c:formatCode>
                <c:ptCount val="9"/>
                <c:pt idx="0">
                  <c:v>1833695.6631496497</c:v>
                </c:pt>
                <c:pt idx="1">
                  <c:v>1860432.7201566068</c:v>
                </c:pt>
                <c:pt idx="2">
                  <c:v>2666131.2256410257</c:v>
                </c:pt>
                <c:pt idx="3">
                  <c:v>2271725.0257898676</c:v>
                </c:pt>
                <c:pt idx="4">
                  <c:v>1474275.8925321428</c:v>
                </c:pt>
                <c:pt idx="5">
                  <c:v>1140915.8532198749</c:v>
                </c:pt>
                <c:pt idx="6">
                  <c:v>3214311.887642907</c:v>
                </c:pt>
                <c:pt idx="7">
                  <c:v>2219625.8922611317</c:v>
                </c:pt>
                <c:pt idx="8">
                  <c:v>271343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342817648"/>
        <c:axId val="1342808944"/>
      </c:barChart>
      <c:catAx>
        <c:axId val="1342817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2808944"/>
        <c:crosses val="autoZero"/>
        <c:auto val="1"/>
        <c:lblAlgn val="ctr"/>
        <c:lblOffset val="100"/>
        <c:noMultiLvlLbl val="0"/>
      </c:catAx>
      <c:valAx>
        <c:axId val="1342808944"/>
        <c:scaling>
          <c:orientation val="minMax"/>
          <c:max val="45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Costs in TSH per ha</a:t>
                </a:r>
              </a:p>
            </c:rich>
          </c:tx>
          <c:layout>
            <c:manualLayout>
              <c:xMode val="edge"/>
              <c:yMode val="edge"/>
              <c:x val="3.1523366695563088E-3"/>
              <c:y val="0.211325778610904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2817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374" cy="468474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0"/>
            <a:ext cx="3067374" cy="468474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6D10C9-0054-4A38-A40C-ED68AEECC73F}" type="datetimeFigureOut">
              <a:rPr lang="en-US"/>
              <a:pPr>
                <a:defRPr/>
              </a:pPr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68474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68474"/>
          </a:xfrm>
          <a:prstGeom prst="rect">
            <a:avLst/>
          </a:prstGeom>
        </p:spPr>
        <p:txBody>
          <a:bodyPr vert="horz" wrap="square" lIns="92181" tIns="46090" rIns="92181" bIns="4609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B174C95E-F02F-47D1-96D9-C19654F5E4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416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374" cy="468474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100" y="0"/>
            <a:ext cx="3067374" cy="468474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94BF94-54D8-4187-8EDC-9BB1633892FD}" type="datetimeFigureOut">
              <a:rPr lang="en-US"/>
              <a:pPr>
                <a:defRPr/>
              </a:pPr>
              <a:t>7/3/2017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81" tIns="46090" rIns="92181" bIns="4609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6747" y="4448101"/>
            <a:ext cx="5663583" cy="4213064"/>
          </a:xfrm>
          <a:prstGeom prst="rect">
            <a:avLst/>
          </a:prstGeom>
        </p:spPr>
        <p:txBody>
          <a:bodyPr vert="horz" lIns="92181" tIns="46090" rIns="92181" bIns="4609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003"/>
            <a:ext cx="3067374" cy="468474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100" y="8893003"/>
            <a:ext cx="3067374" cy="468474"/>
          </a:xfrm>
          <a:prstGeom prst="rect">
            <a:avLst/>
          </a:prstGeom>
        </p:spPr>
        <p:txBody>
          <a:bodyPr vert="horz" wrap="square" lIns="92181" tIns="46090" rIns="92181" bIns="4609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B1116284-1E40-4B6C-9CAD-AFAB70D73A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879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748968" indent="-288065"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52258" indent="-230452"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613162" indent="-230452"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74065" indent="-230452"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34968" indent="-23045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95872" indent="-23045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56775" indent="-23045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917678" indent="-23045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fld id="{A9C01E33-0DEC-4D18-93BF-3C200BA18B88}" type="slidenum">
              <a:rPr lang="en-GB" altLang="en-US" sz="1200">
                <a:latin typeface="Calibri" panose="020F0502020204030204" pitchFamily="34" charset="0"/>
              </a:rPr>
              <a:pPr/>
              <a:t>1</a:t>
            </a:fld>
            <a:endParaRPr lang="en-GB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784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16284-1E40-4B6C-9CAD-AFAB70D73A7F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8629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16284-1E40-4B6C-9CAD-AFAB70D73A7F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883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16284-1E40-4B6C-9CAD-AFAB70D73A7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879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16284-1E40-4B6C-9CAD-AFAB70D73A7F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1939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16284-1E40-4B6C-9CAD-AFAB70D73A7F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8602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16284-1E40-4B6C-9CAD-AFAB70D73A7F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8034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16284-1E40-4B6C-9CAD-AFAB70D73A7F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271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16284-1E40-4B6C-9CAD-AFAB70D73A7F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800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725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975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327275" y="5988050"/>
            <a:ext cx="3943350" cy="606425"/>
            <a:chOff x="2762252" y="6096000"/>
            <a:chExt cx="3943348" cy="605913"/>
          </a:xfrm>
        </p:grpSpPr>
        <p:pic>
          <p:nvPicPr>
            <p:cNvPr id="6" name="Picture 1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7440" y="6229915"/>
              <a:ext cx="1108160" cy="338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6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6276539"/>
              <a:ext cx="1561392" cy="244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7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252" y="6096000"/>
              <a:ext cx="511263" cy="60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03349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975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0" y="2057400"/>
            <a:ext cx="9144000" cy="11382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1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 eaLnBrk="1" hangingPunct="1">
              <a:defRPr/>
            </a:pPr>
            <a:r>
              <a:rPr lang="en-US" altLang="en-US" sz="4400" smtClean="0">
                <a:solidFill>
                  <a:srgbClr val="156734"/>
                </a:solidFill>
              </a:rPr>
              <a:t>africa-rising.net</a:t>
            </a:r>
            <a:endParaRPr lang="en-US" altLang="en-US" sz="4400" b="1" i="1" smtClean="0">
              <a:solidFill>
                <a:srgbClr val="156734"/>
              </a:solidFill>
            </a:endParaRPr>
          </a:p>
        </p:txBody>
      </p:sp>
      <p:pic>
        <p:nvPicPr>
          <p:cNvPr id="4" name="Picture 16" descr="AR_Global_partner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50" y="5534025"/>
            <a:ext cx="56769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56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975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B1E63-A00C-4D8F-AF75-8FC96C53DDF0}" type="datetimeFigureOut">
              <a:rPr lang="en-US"/>
              <a:pPr>
                <a:defRPr/>
              </a:pPr>
              <a:t>7/3/2017</a:t>
            </a:fld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8145C-A33D-47BB-BAEC-2CFB21167E6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7874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8DD8-2F19-41B3-A3B2-E6FB78957E8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73BF2-A562-4B70-8441-FB9BB80EF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5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fld id="{0AA942F2-67B1-432D-BF6C-53122FCEB7C0}" type="datetimeFigureOut">
              <a:rPr lang="en-US"/>
              <a:pPr>
                <a:defRPr/>
              </a:pPr>
              <a:t>7/3/2017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/>
            </a:lvl1pPr>
          </a:lstStyle>
          <a:p>
            <a:fld id="{E6286A5E-FF1A-421B-BF4A-DE6D862F1A63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Placeholder 2"/>
          <p:cNvSpPr txBox="1">
            <a:spLocks/>
          </p:cNvSpPr>
          <p:nvPr/>
        </p:nvSpPr>
        <p:spPr bwMode="auto">
          <a:xfrm>
            <a:off x="246261" y="2781399"/>
            <a:ext cx="8358187" cy="4392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/>
            </a:pPr>
            <a:r>
              <a:rPr lang="en-GB" sz="2200" dirty="0" smtClean="0">
                <a:latin typeface="+mn-lt"/>
                <a:cs typeface="Arial" charset="0"/>
              </a:rPr>
              <a:t>3</a:t>
            </a:r>
            <a:r>
              <a:rPr lang="en-GB" sz="2200" baseline="30000" dirty="0" smtClean="0">
                <a:latin typeface="+mn-lt"/>
                <a:cs typeface="Arial" charset="0"/>
              </a:rPr>
              <a:t>rd</a:t>
            </a:r>
            <a:r>
              <a:rPr lang="en-GB" sz="2200" dirty="0" smtClean="0">
                <a:latin typeface="+mn-lt"/>
                <a:cs typeface="Arial" charset="0"/>
              </a:rPr>
              <a:t> Annual Review </a:t>
            </a:r>
            <a:r>
              <a:rPr lang="en-GB" sz="2200" dirty="0">
                <a:latin typeface="+mn-lt"/>
                <a:cs typeface="Arial" charset="0"/>
              </a:rPr>
              <a:t>&amp; Planning </a:t>
            </a:r>
            <a:r>
              <a:rPr lang="en-GB" sz="2200" dirty="0" smtClean="0">
                <a:latin typeface="+mn-lt"/>
                <a:cs typeface="Arial" charset="0"/>
              </a:rPr>
              <a:t>Meeting</a:t>
            </a:r>
            <a:endParaRPr lang="en-GB" sz="22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spcAft>
                <a:spcPts val="1200"/>
              </a:spcAft>
              <a:buClr>
                <a:srgbClr val="156734"/>
              </a:buClr>
              <a:buFont typeface="Wingdings" pitchFamily="2" charset="2"/>
              <a:buNone/>
              <a:defRPr/>
            </a:pPr>
            <a:r>
              <a:rPr lang="en-GB" sz="2200" dirty="0">
                <a:latin typeface="+mn-lt"/>
                <a:cs typeface="Arial" charset="0"/>
              </a:rPr>
              <a:t> </a:t>
            </a:r>
            <a:r>
              <a:rPr lang="en-GB" sz="2200" dirty="0" smtClean="0">
                <a:latin typeface="+mn-lt"/>
                <a:cs typeface="Arial" charset="0"/>
              </a:rPr>
              <a:t>July 03-04, 2017</a:t>
            </a:r>
            <a:endParaRPr lang="en-GB" sz="22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ts val="0"/>
              </a:spcBef>
              <a:buClr>
                <a:srgbClr val="156734"/>
              </a:buClr>
              <a:defRPr/>
            </a:pPr>
            <a:r>
              <a:rPr lang="en-GB" sz="2200" b="1" dirty="0" smtClean="0">
                <a:latin typeface="+mn-lt"/>
                <a:cs typeface="Arial" charset="0"/>
              </a:rPr>
              <a:t>Andreas Gramzow</a:t>
            </a:r>
            <a:r>
              <a:rPr lang="en-GB" sz="2200" dirty="0" smtClean="0">
                <a:latin typeface="+mn-lt"/>
                <a:cs typeface="Arial" charset="0"/>
              </a:rPr>
              <a:t> – World Vegetable </a:t>
            </a:r>
            <a:r>
              <a:rPr lang="en-GB" sz="2200" dirty="0" err="1" smtClean="0">
                <a:latin typeface="+mn-lt"/>
                <a:cs typeface="Arial" charset="0"/>
              </a:rPr>
              <a:t>Center</a:t>
            </a:r>
            <a:r>
              <a:rPr lang="en-GB" sz="2200" dirty="0" smtClean="0">
                <a:latin typeface="+mn-lt"/>
                <a:cs typeface="Arial" charset="0"/>
              </a:rPr>
              <a:t>-ESA</a:t>
            </a:r>
            <a:endParaRPr lang="en-GB" sz="22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ts val="0"/>
              </a:spcBef>
              <a:buClr>
                <a:srgbClr val="156734"/>
              </a:buClr>
              <a:buFont typeface="Wingdings" pitchFamily="2" charset="2"/>
              <a:buNone/>
              <a:defRPr/>
            </a:pPr>
            <a:r>
              <a:rPr lang="en-GB" sz="2200" b="1" dirty="0" smtClean="0">
                <a:latin typeface="+mn-lt"/>
                <a:cs typeface="Arial" charset="0"/>
              </a:rPr>
              <a:t>Cornel Massawe</a:t>
            </a:r>
            <a:r>
              <a:rPr lang="en-GB" sz="2200" dirty="0" smtClean="0">
                <a:latin typeface="+mn-lt"/>
                <a:cs typeface="Arial" charset="0"/>
              </a:rPr>
              <a:t> </a:t>
            </a:r>
            <a:r>
              <a:rPr lang="en-GB" sz="2200" dirty="0">
                <a:latin typeface="+mn-lt"/>
                <a:cs typeface="Arial" charset="0"/>
              </a:rPr>
              <a:t>– </a:t>
            </a:r>
            <a:r>
              <a:rPr lang="en-GB" sz="2200" dirty="0" smtClean="0">
                <a:latin typeface="+mn-lt"/>
                <a:cs typeface="Arial" charset="0"/>
              </a:rPr>
              <a:t>HORTI-</a:t>
            </a:r>
            <a:r>
              <a:rPr lang="en-GB" sz="2200" dirty="0" err="1" smtClean="0">
                <a:latin typeface="+mn-lt"/>
                <a:cs typeface="Arial" charset="0"/>
              </a:rPr>
              <a:t>Tengeru</a:t>
            </a:r>
            <a:endParaRPr lang="en-GB" sz="22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ts val="0"/>
              </a:spcBef>
              <a:buClr>
                <a:srgbClr val="156734"/>
              </a:buClr>
              <a:defRPr/>
            </a:pPr>
            <a:r>
              <a:rPr lang="en-GB" sz="2200" b="1" dirty="0" smtClean="0">
                <a:latin typeface="+mn-lt"/>
                <a:cs typeface="Arial" charset="0"/>
              </a:rPr>
              <a:t>Hassan </a:t>
            </a:r>
            <a:r>
              <a:rPr lang="en-GB" sz="2200" b="1" dirty="0" err="1" smtClean="0">
                <a:latin typeface="+mn-lt"/>
                <a:cs typeface="Arial" charset="0"/>
              </a:rPr>
              <a:t>Mdiga</a:t>
            </a:r>
            <a:r>
              <a:rPr lang="en-GB" sz="2200" b="1" dirty="0" smtClean="0">
                <a:latin typeface="+mn-lt"/>
                <a:cs typeface="Arial" charset="0"/>
              </a:rPr>
              <a:t> </a:t>
            </a:r>
            <a:r>
              <a:rPr lang="en-GB" sz="2200" dirty="0" smtClean="0">
                <a:latin typeface="+mn-lt"/>
                <a:cs typeface="Arial" charset="0"/>
              </a:rPr>
              <a:t>- </a:t>
            </a:r>
            <a:r>
              <a:rPr lang="en-GB" sz="2200" dirty="0">
                <a:cs typeface="Arial" charset="0"/>
              </a:rPr>
              <a:t>World Vegetable </a:t>
            </a:r>
            <a:r>
              <a:rPr lang="en-GB" sz="2200" dirty="0" err="1">
                <a:cs typeface="Arial" charset="0"/>
              </a:rPr>
              <a:t>Center</a:t>
            </a:r>
            <a:r>
              <a:rPr lang="en-GB" sz="2200" dirty="0">
                <a:cs typeface="Arial" charset="0"/>
              </a:rPr>
              <a:t>-ESA</a:t>
            </a:r>
            <a:endParaRPr lang="en-GB" sz="22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ts val="0"/>
              </a:spcBef>
              <a:buClr>
                <a:srgbClr val="156734"/>
              </a:buClr>
              <a:defRPr/>
            </a:pPr>
            <a:r>
              <a:rPr lang="en-GB" sz="2200" b="1" dirty="0" smtClean="0">
                <a:latin typeface="+mn-lt"/>
                <a:cs typeface="Arial" charset="0"/>
              </a:rPr>
              <a:t>Tilya Mansuet </a:t>
            </a:r>
            <a:r>
              <a:rPr lang="en-GB" sz="2200" dirty="0" smtClean="0">
                <a:latin typeface="+mn-lt"/>
                <a:cs typeface="Arial" charset="0"/>
              </a:rPr>
              <a:t>- </a:t>
            </a:r>
            <a:r>
              <a:rPr lang="en-GB" sz="2200" dirty="0">
                <a:cs typeface="Arial" charset="0"/>
              </a:rPr>
              <a:t>HORTI-</a:t>
            </a:r>
            <a:r>
              <a:rPr lang="en-GB" sz="2200" dirty="0" err="1">
                <a:cs typeface="Arial" charset="0"/>
              </a:rPr>
              <a:t>Tengeru</a:t>
            </a:r>
            <a:r>
              <a:rPr lang="en-GB" sz="2200" dirty="0" smtClean="0">
                <a:latin typeface="+mn-lt"/>
                <a:cs typeface="Arial" charset="0"/>
              </a:rPr>
              <a:t> </a:t>
            </a:r>
            <a:endParaRPr lang="en-GB" sz="22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ts val="0"/>
              </a:spcBef>
              <a:buClr>
                <a:srgbClr val="156734"/>
              </a:buClr>
              <a:defRPr/>
            </a:pPr>
            <a:r>
              <a:rPr lang="en-GB" sz="2200" b="1" dirty="0">
                <a:cs typeface="Arial" charset="0"/>
              </a:rPr>
              <a:t>Philipo </a:t>
            </a:r>
            <a:r>
              <a:rPr lang="en-GB" sz="2200" b="1" dirty="0" smtClean="0">
                <a:cs typeface="Arial" charset="0"/>
              </a:rPr>
              <a:t>Joseph Lukumay</a:t>
            </a:r>
            <a:r>
              <a:rPr lang="en-GB" sz="2200" dirty="0" smtClean="0">
                <a:cs typeface="Arial" charset="0"/>
              </a:rPr>
              <a:t>- </a:t>
            </a:r>
            <a:r>
              <a:rPr lang="en-GB" sz="2200" dirty="0">
                <a:cs typeface="Arial" charset="0"/>
              </a:rPr>
              <a:t>World Vegetable </a:t>
            </a:r>
            <a:r>
              <a:rPr lang="en-GB" sz="2200" dirty="0" err="1">
                <a:cs typeface="Arial" charset="0"/>
              </a:rPr>
              <a:t>Center</a:t>
            </a:r>
            <a:r>
              <a:rPr lang="en-GB" sz="2200" dirty="0">
                <a:cs typeface="Arial" charset="0"/>
              </a:rPr>
              <a:t>-ESA</a:t>
            </a:r>
            <a:endParaRPr lang="en-GB" sz="22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ts val="0"/>
              </a:spcBef>
              <a:buClr>
                <a:srgbClr val="156734"/>
              </a:buClr>
              <a:defRPr/>
            </a:pPr>
            <a:r>
              <a:rPr lang="en-GB" sz="2200" b="1" dirty="0" smtClean="0">
                <a:latin typeface="+mn-lt"/>
                <a:cs typeface="Arial" charset="0"/>
              </a:rPr>
              <a:t>Alaik Laizer </a:t>
            </a:r>
            <a:r>
              <a:rPr lang="en-GB" sz="2200" dirty="0" smtClean="0">
                <a:latin typeface="+mn-lt"/>
                <a:cs typeface="Arial" charset="0"/>
              </a:rPr>
              <a:t>- </a:t>
            </a:r>
            <a:r>
              <a:rPr lang="en-GB" sz="2200" dirty="0">
                <a:cs typeface="Arial" charset="0"/>
              </a:rPr>
              <a:t>World Vegetable </a:t>
            </a:r>
            <a:r>
              <a:rPr lang="en-GB" sz="2200" dirty="0" err="1">
                <a:cs typeface="Arial" charset="0"/>
              </a:rPr>
              <a:t>Center</a:t>
            </a:r>
            <a:r>
              <a:rPr lang="en-GB" sz="2200" dirty="0">
                <a:cs typeface="Arial" charset="0"/>
              </a:rPr>
              <a:t>-ESA</a:t>
            </a:r>
            <a:endParaRPr lang="en-GB" sz="22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defRPr/>
            </a:pPr>
            <a:endParaRPr lang="en-GB" sz="2400" b="1" dirty="0">
              <a:solidFill>
                <a:srgbClr val="762123"/>
              </a:solidFill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defRPr/>
            </a:pPr>
            <a:endParaRPr lang="en-GB" sz="2400" b="1" dirty="0">
              <a:solidFill>
                <a:srgbClr val="762123"/>
              </a:solidFill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defRPr/>
            </a:pPr>
            <a:endParaRPr lang="en-GB" sz="2400" b="1" dirty="0">
              <a:solidFill>
                <a:srgbClr val="762123"/>
              </a:solidFill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/>
            </a:pPr>
            <a:endParaRPr lang="en-GB" sz="24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/>
            </a:pPr>
            <a:endParaRPr lang="en-GB" sz="24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/>
            </a:pPr>
            <a:endParaRPr lang="en-GB" sz="24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/>
            </a:pPr>
            <a:endParaRPr lang="en-GB" sz="24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/>
            </a:pPr>
            <a:endParaRPr lang="en-GB" sz="2400" dirty="0">
              <a:latin typeface="+mn-lt"/>
              <a:cs typeface="Arial" charset="0"/>
            </a:endParaRPr>
          </a:p>
          <a:p>
            <a:pPr marL="114300" algn="ctr" eaLnBrk="1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/>
            </a:pPr>
            <a:endParaRPr lang="en-GB" sz="2400" b="1" dirty="0">
              <a:latin typeface="Calibri" pitchFamily="34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808" y="6021288"/>
            <a:ext cx="2563688" cy="556517"/>
          </a:xfrm>
          <a:prstGeom prst="rect">
            <a:avLst/>
          </a:prstGeom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333578" y="6520181"/>
            <a:ext cx="862158" cy="1491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en-US" sz="1400" b="1" dirty="0">
                <a:solidFill>
                  <a:srgbClr val="000000"/>
                </a:solidFill>
                <a:latin typeface="Avenir LT 55 Roman" charset="0"/>
              </a:rPr>
              <a:t>HORTI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39" t="9956" r="34183" b="75960"/>
          <a:stretch>
            <a:fillRect/>
          </a:stretch>
        </p:blipFill>
        <p:spPr bwMode="auto">
          <a:xfrm>
            <a:off x="1370726" y="6016125"/>
            <a:ext cx="75300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601736" y="1285875"/>
            <a:ext cx="7786688" cy="15716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400" b="1" dirty="0">
                <a:latin typeface="+mn-lt"/>
              </a:rPr>
              <a:t>AFRICA RISING – Enhancing partnership among Africa RISING, NAFAKA and TUBORESHE CHAKULA Programs for fast tracking delivery and scaling of agricultural technologies in Tanzania </a:t>
            </a:r>
            <a:endParaRPr lang="en-GB" sz="3200" b="1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3" y="6083820"/>
            <a:ext cx="1171079" cy="585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536" y="188640"/>
            <a:ext cx="8640960" cy="64293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III.	Key results – preliminary achievements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831577"/>
            <a:ext cx="842493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+mn-lt"/>
              </a:rPr>
              <a:t>Figure 2: Comparison of beneficiaries’ yields </a:t>
            </a:r>
            <a:r>
              <a:rPr lang="en-US" sz="2400" b="1" dirty="0" smtClean="0">
                <a:latin typeface="+mn-lt"/>
              </a:rPr>
              <a:t/>
            </a:r>
            <a:br>
              <a:rPr lang="en-US" sz="2400" b="1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for </a:t>
            </a:r>
            <a:r>
              <a:rPr lang="en-US" sz="2400" b="1" dirty="0">
                <a:latin typeface="+mn-lt"/>
              </a:rPr>
              <a:t>specific crops in 2014 and 2016</a:t>
            </a:r>
            <a:endParaRPr lang="en-US" sz="2400" dirty="0">
              <a:latin typeface="+mn-lt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342646769"/>
              </p:ext>
            </p:extLst>
          </p:nvPr>
        </p:nvGraphicFramePr>
        <p:xfrm>
          <a:off x="0" y="1662574"/>
          <a:ext cx="9036496" cy="5195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767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536" y="188640"/>
            <a:ext cx="8640960" cy="64293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III.	Key results – preliminary achievements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831577"/>
            <a:ext cx="842493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+mn-lt"/>
              </a:rPr>
              <a:t>Figure 3: Comparison of total production costs, total revenues and gross margin of beneficiaries and non-beneficiaries in </a:t>
            </a:r>
            <a:r>
              <a:rPr lang="en-US" sz="2400" b="1" dirty="0" smtClean="0">
                <a:latin typeface="+mn-lt"/>
              </a:rPr>
              <a:t>TSH </a:t>
            </a:r>
            <a:r>
              <a:rPr lang="en-US" sz="2400" b="1" dirty="0">
                <a:latin typeface="+mn-lt"/>
              </a:rPr>
              <a:t>per </a:t>
            </a:r>
            <a:r>
              <a:rPr lang="en-US" sz="2400" b="1" dirty="0" smtClean="0">
                <a:latin typeface="+mn-lt"/>
              </a:rPr>
              <a:t>ha (last 12 months recall)</a:t>
            </a:r>
            <a:endParaRPr lang="en-US" sz="2400" dirty="0">
              <a:latin typeface="+mn-lt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467214857"/>
              </p:ext>
            </p:extLst>
          </p:nvPr>
        </p:nvGraphicFramePr>
        <p:xfrm>
          <a:off x="179512" y="1916832"/>
          <a:ext cx="896448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75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51520" y="1556792"/>
            <a:ext cx="8784976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Most important partners in all pilot villages: public extension service (trained 50 village extension officers)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Conducted training in 24 CRS project villages in </a:t>
            </a:r>
            <a:r>
              <a:rPr lang="en-US" altLang="en-US" sz="2800" dirty="0" err="1" smtClean="0">
                <a:latin typeface="Calibri" panose="020F0502020204030204" pitchFamily="34" charset="0"/>
              </a:rPr>
              <a:t>Kilombero</a:t>
            </a:r>
            <a:r>
              <a:rPr lang="en-US" altLang="en-US" sz="2800" dirty="0" smtClean="0">
                <a:latin typeface="Calibri" panose="020F0502020204030204" pitchFamily="34" charset="0"/>
              </a:rPr>
              <a:t>, Mbeya rural and </a:t>
            </a:r>
            <a:r>
              <a:rPr lang="en-US" altLang="en-US" sz="2800" dirty="0" err="1" smtClean="0">
                <a:latin typeface="Calibri" panose="020F0502020204030204" pitchFamily="34" charset="0"/>
              </a:rPr>
              <a:t>Mbarali</a:t>
            </a:r>
            <a:r>
              <a:rPr lang="en-US" altLang="en-US" sz="2800" dirty="0" smtClean="0">
                <a:latin typeface="Calibri" panose="020F0502020204030204" pitchFamily="34" charset="0"/>
              </a:rPr>
              <a:t> districts 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A to Z: Test small-scale net house and shade nets for future scaling out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Africare: Collaborate in 10 villages in Kilolo District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Provided training in public schools</a:t>
            </a:r>
            <a:endParaRPr lang="en-US" alt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908720"/>
            <a:ext cx="8640960" cy="6429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VI. Partners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763" y="5157193"/>
            <a:ext cx="2112234" cy="15841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011" y="5157193"/>
            <a:ext cx="2112233" cy="15841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258" y="5157193"/>
            <a:ext cx="2112234" cy="1584176"/>
          </a:xfrm>
          <a:prstGeom prst="rect">
            <a:avLst/>
          </a:prstGeom>
        </p:spPr>
      </p:pic>
      <p:pic>
        <p:nvPicPr>
          <p:cNvPr id="8" name="Picture 7" descr="C:\Users\andreas.gramzow.AVRDC\Pictures\NAFAKA\Mbeya Feb\IHEHA\DSC_0044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2136237" cy="1584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972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51520" y="1988840"/>
            <a:ext cx="8496944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Slow growth of jute mallow and African eggplant in higher altitudes (Mbeya rural and </a:t>
            </a:r>
            <a:r>
              <a:rPr lang="en-US" altLang="en-US" sz="2800" dirty="0" err="1" smtClean="0">
                <a:latin typeface="Calibri" panose="020F0502020204030204" pitchFamily="34" charset="0"/>
              </a:rPr>
              <a:t>Kilolo</a:t>
            </a:r>
            <a:r>
              <a:rPr lang="en-US" altLang="en-US" sz="2800" dirty="0" smtClean="0">
                <a:latin typeface="Calibri" panose="020F0502020204030204" pitchFamily="34" charset="0"/>
              </a:rPr>
              <a:t> districts)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Problems to access villages due to poor infrastructure (</a:t>
            </a:r>
            <a:r>
              <a:rPr lang="en-US" altLang="en-US" sz="2800" dirty="0" err="1" smtClean="0">
                <a:latin typeface="Calibri" panose="020F0502020204030204" pitchFamily="34" charset="0"/>
              </a:rPr>
              <a:t>Kilolo</a:t>
            </a:r>
            <a:r>
              <a:rPr lang="en-US" altLang="en-US" sz="2800" dirty="0" smtClean="0">
                <a:latin typeface="Calibri" panose="020F0502020204030204" pitchFamily="34" charset="0"/>
              </a:rPr>
              <a:t> District)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Male farmers in </a:t>
            </a:r>
            <a:r>
              <a:rPr lang="en-US" altLang="en-US" sz="2800" dirty="0" err="1" smtClean="0">
                <a:latin typeface="Calibri" panose="020F0502020204030204" pitchFamily="34" charset="0"/>
              </a:rPr>
              <a:t>Kilolo</a:t>
            </a:r>
            <a:r>
              <a:rPr lang="en-US" altLang="en-US" sz="2800" dirty="0" smtClean="0">
                <a:latin typeface="Calibri" panose="020F0502020204030204" pitchFamily="34" charset="0"/>
              </a:rPr>
              <a:t> had often limited interest in vegetable production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Farmers in some villages expected to be paid for training participations since other projects pay for attendance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Extremely poor performance of TAHEA as project partner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3528" y="1196752"/>
            <a:ext cx="8640960" cy="6429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V.	Challenges and constraints </a:t>
            </a:r>
          </a:p>
        </p:txBody>
      </p:sp>
    </p:spTree>
    <p:extLst>
      <p:ext uri="{BB962C8B-B14F-4D97-AF65-F5344CB8AC3E}">
        <p14:creationId xmlns:p14="http://schemas.microsoft.com/office/powerpoint/2010/main" val="6159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51520" y="1988840"/>
            <a:ext cx="8784976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Partnership with CRS and Africare contributed significantly to the success of the interventions</a:t>
            </a:r>
          </a:p>
          <a:p>
            <a:pPr>
              <a:spcBef>
                <a:spcPts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Close collaboration with VAEO to enable them to follow up and further disseminate knowledge</a:t>
            </a:r>
          </a:p>
          <a:p>
            <a:pPr>
              <a:spcBef>
                <a:spcPts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Inviting progressive farmers from other villages to set up demonstration plots and train farmers from their villages </a:t>
            </a:r>
            <a:r>
              <a:rPr lang="en-US" altLang="en-US" sz="2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altLang="en-US" sz="2600" b="1" i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promising scaling model for a second phase</a:t>
            </a:r>
            <a:endParaRPr lang="en-US" altLang="en-US" sz="2600" b="1" i="1" dirty="0" smtClean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Focus on nutrition and leafy vegetables encouraged female farmers to participate the training sessions</a:t>
            </a:r>
          </a:p>
          <a:p>
            <a:pPr>
              <a:spcBef>
                <a:spcPts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Good combination of well-known crops (e.g. tomato, amaranth) and new ones (e.g. Ethiopian mustard, V. Soybean in Iringa and Mbeya)</a:t>
            </a:r>
            <a:endParaRPr lang="en-US" altLang="en-US" sz="2600" dirty="0">
              <a:latin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504" y="1273895"/>
            <a:ext cx="8928992" cy="6429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VI.	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56098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8676" y="-1"/>
            <a:ext cx="10297219" cy="6864813"/>
          </a:xfrm>
          <a:prstGeom prst="rect">
            <a:avLst/>
          </a:prstGeom>
        </p:spPr>
      </p:pic>
      <p:sp>
        <p:nvSpPr>
          <p:cNvPr id="3" name="Cloud 2"/>
          <p:cNvSpPr/>
          <p:nvPr/>
        </p:nvSpPr>
        <p:spPr>
          <a:xfrm>
            <a:off x="107504" y="908720"/>
            <a:ext cx="2520280" cy="15121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Questions</a:t>
            </a:r>
            <a:br>
              <a:rPr lang="en-US" sz="2000" b="1" dirty="0" smtClean="0"/>
            </a:br>
            <a:r>
              <a:rPr lang="en-US" sz="2000" b="1" dirty="0" smtClean="0"/>
              <a:t>???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4218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536" y="188640"/>
            <a:ext cx="8640960" cy="64293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III.	Key results – preliminary achievements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831577"/>
            <a:ext cx="842493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+mn-lt"/>
              </a:rPr>
              <a:t>Figure </a:t>
            </a:r>
            <a:r>
              <a:rPr lang="en-US" sz="2400" b="1" dirty="0" smtClean="0">
                <a:latin typeface="+mn-lt"/>
              </a:rPr>
              <a:t>4: </a:t>
            </a:r>
            <a:r>
              <a:rPr lang="en-US" sz="2400" b="1" dirty="0">
                <a:latin typeface="+mn-lt"/>
              </a:rPr>
              <a:t>Comparison of </a:t>
            </a:r>
            <a:r>
              <a:rPr lang="en-US" sz="2400" b="1" dirty="0" smtClean="0">
                <a:latin typeface="+mn-lt"/>
              </a:rPr>
              <a:t>production cost </a:t>
            </a:r>
            <a:br>
              <a:rPr lang="en-US" sz="2400" b="1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components in TSH </a:t>
            </a:r>
            <a:r>
              <a:rPr lang="en-US" sz="2400" b="1" dirty="0">
                <a:latin typeface="+mn-lt"/>
              </a:rPr>
              <a:t>per ha</a:t>
            </a:r>
            <a:endParaRPr lang="en-US" sz="2400" dirty="0">
              <a:latin typeface="+mn-lt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364145726"/>
              </p:ext>
            </p:extLst>
          </p:nvPr>
        </p:nvGraphicFramePr>
        <p:xfrm>
          <a:off x="179512" y="1506798"/>
          <a:ext cx="8964488" cy="5351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4561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990600"/>
            <a:ext cx="8229600" cy="6858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1"/>
                </a:solidFill>
                <a:latin typeface="+mn-lt"/>
              </a:rPr>
              <a:t>Outline</a:t>
            </a:r>
            <a:endParaRPr lang="en-US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7188" y="1643063"/>
            <a:ext cx="8429625" cy="50720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2663" lvl="1" indent="-571500" eaLnBrk="1" hangingPunct="1">
              <a:lnSpc>
                <a:spcPct val="150000"/>
              </a:lnSpc>
              <a:buFont typeface="+mj-lt"/>
              <a:buAutoNum type="romanUcPeriod"/>
              <a:defRPr/>
            </a:pPr>
            <a:r>
              <a:rPr lang="en-US" sz="2800" dirty="0">
                <a:latin typeface="+mn-lt"/>
              </a:rPr>
              <a:t>Summary of key </a:t>
            </a:r>
            <a:r>
              <a:rPr lang="en-US" sz="2800" dirty="0" smtClean="0">
                <a:latin typeface="+mn-lt"/>
              </a:rPr>
              <a:t>activities</a:t>
            </a:r>
          </a:p>
          <a:p>
            <a:pPr marL="982663" lvl="1" indent="-571500" eaLnBrk="1" hangingPunct="1">
              <a:lnSpc>
                <a:spcPct val="150000"/>
              </a:lnSpc>
              <a:buFont typeface="+mj-lt"/>
              <a:buAutoNum type="romanUcPeriod"/>
              <a:defRPr/>
            </a:pPr>
            <a:r>
              <a:rPr lang="en-US" sz="2800" dirty="0" smtClean="0">
                <a:latin typeface="+mn-lt"/>
              </a:rPr>
              <a:t>Reaching </a:t>
            </a:r>
            <a:r>
              <a:rPr lang="en-US" sz="2800" dirty="0">
                <a:latin typeface="+mn-lt"/>
              </a:rPr>
              <a:t>the targets </a:t>
            </a:r>
          </a:p>
          <a:p>
            <a:pPr marL="982663" lvl="1" indent="-571500" eaLnBrk="1" hangingPunct="1">
              <a:lnSpc>
                <a:spcPct val="150000"/>
              </a:lnSpc>
              <a:buFont typeface="+mj-lt"/>
              <a:buAutoNum type="romanUcPeriod"/>
              <a:defRPr/>
            </a:pPr>
            <a:r>
              <a:rPr lang="en-US" sz="2800" dirty="0">
                <a:latin typeface="+mn-lt"/>
              </a:rPr>
              <a:t>Key results – preliminary achievements </a:t>
            </a:r>
          </a:p>
          <a:p>
            <a:pPr marL="982663" lvl="1" indent="-571500" eaLnBrk="1" hangingPunct="1">
              <a:lnSpc>
                <a:spcPct val="150000"/>
              </a:lnSpc>
              <a:buFont typeface="+mj-lt"/>
              <a:buAutoNum type="romanUcPeriod"/>
              <a:defRPr/>
            </a:pPr>
            <a:r>
              <a:rPr lang="en-US" sz="2800" dirty="0">
                <a:latin typeface="+mn-lt"/>
              </a:rPr>
              <a:t>Partners/ key stakeholders</a:t>
            </a:r>
          </a:p>
          <a:p>
            <a:pPr marL="982663" lvl="1" indent="-571500" eaLnBrk="1" hangingPunct="1">
              <a:lnSpc>
                <a:spcPct val="150000"/>
              </a:lnSpc>
              <a:buFont typeface="+mj-lt"/>
              <a:buAutoNum type="romanUcPeriod"/>
              <a:defRPr/>
            </a:pPr>
            <a:r>
              <a:rPr lang="en-US" sz="2800" dirty="0">
                <a:latin typeface="+mn-lt"/>
              </a:rPr>
              <a:t>Challenges and constraints</a:t>
            </a:r>
          </a:p>
          <a:p>
            <a:pPr marL="982663" lvl="1" indent="-571500" eaLnBrk="1" hangingPunct="1">
              <a:lnSpc>
                <a:spcPct val="150000"/>
              </a:lnSpc>
              <a:buFont typeface="+mj-lt"/>
              <a:buAutoNum type="romanUcPeriod"/>
              <a:defRPr/>
            </a:pPr>
            <a:r>
              <a:rPr lang="en-US" sz="2800" dirty="0" smtClean="0">
                <a:latin typeface="+mn-lt"/>
              </a:rPr>
              <a:t>Lessons learned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95536" y="1916832"/>
            <a:ext cx="410445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introduction / Need assessment/ Production for markets and consumption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95536" y="2708920"/>
            <a:ext cx="410445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Soil improvement / seed bed preparation / nursery management/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95536" y="3501008"/>
            <a:ext cx="410445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Establishment of demonstration plots / spacing / manuring &amp; fertilizer application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95536" y="4293096"/>
            <a:ext cx="410445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Good agricultural practices / IPM / harvesting techniques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5536" y="5085184"/>
            <a:ext cx="410445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Postharvest techniques / food hygiene / organoleptic tests / field day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5536" y="6093296"/>
            <a:ext cx="4104456" cy="648072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Seed multiplication training</a:t>
            </a:r>
            <a:endParaRPr lang="en-US" dirty="0"/>
          </a:p>
        </p:txBody>
      </p:sp>
      <p:sp>
        <p:nvSpPr>
          <p:cNvPr id="4" name="Curved Left Arrow 3"/>
          <p:cNvSpPr/>
          <p:nvPr/>
        </p:nvSpPr>
        <p:spPr>
          <a:xfrm>
            <a:off x="4499992" y="2204864"/>
            <a:ext cx="360040" cy="864096"/>
          </a:xfrm>
          <a:prstGeom prst="curved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4499992" y="3068960"/>
            <a:ext cx="360040" cy="864096"/>
          </a:xfrm>
          <a:prstGeom prst="curved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>
            <a:off x="4499992" y="4581128"/>
            <a:ext cx="360040" cy="864096"/>
          </a:xfrm>
          <a:prstGeom prst="curved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urved Left Arrow 13"/>
          <p:cNvSpPr/>
          <p:nvPr/>
        </p:nvSpPr>
        <p:spPr>
          <a:xfrm>
            <a:off x="4499992" y="3861048"/>
            <a:ext cx="360040" cy="864096"/>
          </a:xfrm>
          <a:prstGeom prst="curved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rved Left Arrow 14"/>
          <p:cNvSpPr/>
          <p:nvPr/>
        </p:nvSpPr>
        <p:spPr>
          <a:xfrm>
            <a:off x="4499992" y="5373216"/>
            <a:ext cx="360040" cy="1152128"/>
          </a:xfrm>
          <a:prstGeom prst="curved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96136" y="2996952"/>
            <a:ext cx="3168352" cy="648072"/>
          </a:xfrm>
          <a:prstGeom prst="roundRect">
            <a:avLst/>
          </a:prstGeom>
          <a:solidFill>
            <a:srgbClr val="92D05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Farmer trainers </a:t>
            </a:r>
            <a:br>
              <a:rPr lang="en-US" dirty="0" smtClean="0"/>
            </a:br>
            <a:r>
              <a:rPr lang="en-US" dirty="0" smtClean="0"/>
              <a:t>(baby trials)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5796136" y="4437112"/>
            <a:ext cx="3168352" cy="648072"/>
          </a:xfrm>
          <a:prstGeom prst="roundRect">
            <a:avLst/>
          </a:prstGeom>
          <a:solidFill>
            <a:srgbClr val="92D05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Secondary knowledge recipients (Grandbaby trials)</a:t>
            </a:r>
            <a:endParaRPr lang="en-US" dirty="0"/>
          </a:p>
        </p:txBody>
      </p:sp>
      <p:sp>
        <p:nvSpPr>
          <p:cNvPr id="29" name="Down Arrow 28"/>
          <p:cNvSpPr/>
          <p:nvPr/>
        </p:nvSpPr>
        <p:spPr>
          <a:xfrm>
            <a:off x="8532440" y="3717032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16216" y="371703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n-lt"/>
                <a:cs typeface="+mn-cs"/>
              </a:rPr>
              <a:t>Farmer – to – farmer training</a:t>
            </a:r>
          </a:p>
        </p:txBody>
      </p:sp>
      <p:cxnSp>
        <p:nvCxnSpPr>
          <p:cNvPr id="32" name="Straight Arrow Connector 31"/>
          <p:cNvCxnSpPr>
            <a:stCxn id="14" idx="0"/>
            <a:endCxn id="17" idx="1"/>
          </p:cNvCxnSpPr>
          <p:nvPr/>
        </p:nvCxnSpPr>
        <p:spPr>
          <a:xfrm flipV="1">
            <a:off x="4499992" y="3320988"/>
            <a:ext cx="1296144" cy="585065"/>
          </a:xfrm>
          <a:prstGeom prst="straightConnector1">
            <a:avLst/>
          </a:prstGeom>
          <a:ln w="57150">
            <a:tailEnd type="triangle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99992" y="3942058"/>
            <a:ext cx="1296144" cy="783086"/>
          </a:xfrm>
          <a:prstGeom prst="straightConnector1">
            <a:avLst/>
          </a:prstGeom>
          <a:ln w="57150">
            <a:tailEnd type="triangle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Down Arrow 36"/>
          <p:cNvSpPr/>
          <p:nvPr/>
        </p:nvSpPr>
        <p:spPr>
          <a:xfrm>
            <a:off x="6084168" y="3717032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395288" y="844128"/>
            <a:ext cx="8177212" cy="9286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sz="2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2800" b="1" dirty="0" smtClean="0">
                <a:solidFill>
                  <a:schemeClr val="tx1"/>
                </a:solidFill>
                <a:latin typeface="+mn-lt"/>
              </a:rPr>
            </a:br>
            <a:r>
              <a:rPr lang="en-GB" sz="2800" b="1" dirty="0" smtClean="0">
                <a:solidFill>
                  <a:schemeClr val="tx1"/>
                </a:solidFill>
                <a:latin typeface="+mn-lt"/>
              </a:rPr>
              <a:t>I. Summary of key activities / training approach</a:t>
            </a:r>
            <a:endParaRPr lang="en-GB" sz="28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9" name="Picture 6" descr="Healthy Home Garden Kit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5" t="57132" r="32042"/>
          <a:stretch/>
        </p:blipFill>
        <p:spPr bwMode="auto">
          <a:xfrm>
            <a:off x="4932040" y="3542308"/>
            <a:ext cx="1070993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5220072" y="1772816"/>
            <a:ext cx="2664296" cy="4320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Improved varieties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220072" y="2132856"/>
            <a:ext cx="2664296" cy="4320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Healthy seedlings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220072" y="2492896"/>
            <a:ext cx="2664296" cy="4320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GAP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70"/>
          <a:stretch/>
        </p:blipFill>
        <p:spPr>
          <a:xfrm>
            <a:off x="6656511" y="5119654"/>
            <a:ext cx="2555158" cy="1721954"/>
          </a:xfrm>
          <a:prstGeom prst="snip2Same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266" y="5030023"/>
            <a:ext cx="1805723" cy="1811585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5555"/>
            <a:ext cx="9144000" cy="647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7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28625" y="1273895"/>
            <a:ext cx="7786688" cy="642937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I.	Summary </a:t>
            </a:r>
            <a:r>
              <a:rPr lang="en-US" sz="3200" b="1" dirty="0">
                <a:solidFill>
                  <a:schemeClr val="tx1"/>
                </a:solidFill>
                <a:latin typeface="+mn-lt"/>
              </a:rPr>
              <a:t>of key activities</a:t>
            </a:r>
            <a:endParaRPr lang="en-US" sz="3200" b="1" dirty="0" smtClean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77288358"/>
              </p:ext>
            </p:extLst>
          </p:nvPr>
        </p:nvGraphicFramePr>
        <p:xfrm>
          <a:off x="107503" y="1964576"/>
          <a:ext cx="8928993" cy="484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5"/>
                <a:gridCol w="1368152"/>
                <a:gridCol w="6264696"/>
              </a:tblGrid>
              <a:tr h="46021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</a:rPr>
                        <a:t>Region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91439" marR="91439" marT="45707" marB="45707"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</a:rPr>
                        <a:t>District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91439" marR="91439" marT="45707" marB="45707"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</a:rPr>
                        <a:t>Key activities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91439" marR="91439" marT="45707" marB="45707" anchor="ctr"/>
                </a:tc>
              </a:tr>
              <a:tr h="1123959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+mn-lt"/>
                        </a:rPr>
                        <a:t>Morogoro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+mn-lt"/>
                        </a:rPr>
                        <a:t>Kilombero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pilot villages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 season long training in 6 pilot villages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Previous CRS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pilot villages from NAFAKA I – worked now with CARITAS in all 6 villages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07" marB="45707"/>
                </a:tc>
              </a:tr>
              <a:tr h="655345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Iringa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Iringa rural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pilot villages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 season long training sessions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December’16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07" marB="45707"/>
                </a:tc>
              </a:tr>
              <a:tr h="655345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Mbeya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+mn-lt"/>
                        </a:rPr>
                        <a:t>Mbarali</a:t>
                      </a:r>
                      <a:r>
                        <a:rPr lang="en-US" sz="1800" b="1" dirty="0" smtClean="0">
                          <a:latin typeface="+mn-lt"/>
                        </a:rPr>
                        <a:t> and Mbeya</a:t>
                      </a:r>
                      <a:r>
                        <a:rPr lang="en-US" sz="1800" b="1" baseline="0" dirty="0" smtClean="0">
                          <a:latin typeface="+mn-lt"/>
                        </a:rPr>
                        <a:t> rural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 pilot villages (9 in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Mbarali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9 in Mbeya rural Districts) – training completed in June 2017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Collaboration with CRS under the UNICEF funded “Accelerated Stunting Reduction Project (ASRP)</a:t>
                      </a:r>
                    </a:p>
                  </a:txBody>
                  <a:tcPr marL="91439" marR="91439" marT="45707" marB="45707"/>
                </a:tc>
              </a:tr>
              <a:tr h="135585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Iringa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+mn-lt"/>
                        </a:rPr>
                        <a:t>Kilolo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pilot villages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Collaboration with Africare in all ten villages based on the USAID funded “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Mwanzo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Bora” project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Training will be completed in July 2017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07" marB="4570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9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927415"/>
              </p:ext>
            </p:extLst>
          </p:nvPr>
        </p:nvGraphicFramePr>
        <p:xfrm>
          <a:off x="0" y="980727"/>
          <a:ext cx="9143998" cy="58772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6166"/>
                <a:gridCol w="650670"/>
                <a:gridCol w="722967"/>
                <a:gridCol w="867561"/>
                <a:gridCol w="722967"/>
                <a:gridCol w="722967"/>
                <a:gridCol w="650670"/>
                <a:gridCol w="650670"/>
                <a:gridCol w="650670"/>
                <a:gridCol w="650670"/>
                <a:gridCol w="614010"/>
                <a:gridCol w="614010"/>
              </a:tblGrid>
              <a:tr h="657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INDICATOR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TARGET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FY 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ACHIEVE-MENT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FY 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ACHIEVE-MENT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FEMALE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MALE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2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Kilombero</a:t>
                      </a:r>
                      <a:endParaRPr kumimoji="0" lang="de-DE" sz="12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2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Iringa rural</a:t>
                      </a:r>
                      <a:endParaRPr kumimoji="0" lang="de-DE" sz="12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2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Mbara-li</a:t>
                      </a:r>
                      <a:endParaRPr kumimoji="0" lang="de-DE" sz="12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2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Mbeya rural</a:t>
                      </a:r>
                      <a:endParaRPr kumimoji="0" lang="de-DE" sz="12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2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Kilolo</a:t>
                      </a:r>
                      <a:endParaRPr kumimoji="0" lang="de-DE" sz="12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2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Babati</a:t>
                      </a:r>
                      <a:endParaRPr kumimoji="0" lang="de-DE" sz="12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9744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farmers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who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applied new technologies or management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practices</a:t>
                      </a:r>
                      <a:endParaRPr lang="de-DE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2,700</a:t>
                      </a:r>
                      <a:endParaRPr lang="de-DE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2,801</a:t>
                      </a:r>
                      <a:endParaRPr lang="de-DE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103.9%</a:t>
                      </a:r>
                      <a:endParaRPr lang="de-DE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60.0%</a:t>
                      </a:r>
                      <a:endParaRPr lang="en-US" sz="1400" dirty="0">
                        <a:effectLst/>
                        <a:latin typeface="+mn-lt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40.0%</a:t>
                      </a:r>
                      <a:endParaRPr lang="en-US" sz="1400" dirty="0">
                        <a:effectLst/>
                        <a:latin typeface="+mn-lt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505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607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681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460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452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96</a:t>
                      </a:r>
                    </a:p>
                  </a:txBody>
                  <a:tcPr marL="68580" marR="68580" marT="0" marB="0" anchor="ctr"/>
                </a:tc>
              </a:tr>
              <a:tr h="132261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individuals who have received USG supported short-term agricultural sector productivity or food security training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2,740</a:t>
                      </a:r>
                      <a:endParaRPr lang="de-DE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2,801</a:t>
                      </a:r>
                      <a:endParaRPr lang="de-DE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102.2%</a:t>
                      </a:r>
                      <a:endParaRPr lang="de-DE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60.0%</a:t>
                      </a:r>
                      <a:endParaRPr lang="en-US" sz="1400" dirty="0">
                        <a:effectLst/>
                        <a:latin typeface="+mn-lt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40.0%</a:t>
                      </a:r>
                      <a:endParaRPr lang="en-US" sz="1400" dirty="0">
                        <a:effectLst/>
                        <a:latin typeface="+mn-lt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505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607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681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460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452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96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9137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community-based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organizations (CBOs) receiving USG assistance  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293.3%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-</a:t>
                      </a:r>
                      <a:endParaRPr lang="de-DE" sz="14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-</a:t>
                      </a:r>
                      <a:endParaRPr lang="de-DE" sz="14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400" b="0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400" b="1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400" b="1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400" b="1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400" b="1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de-DE" sz="1400" b="1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96191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rural households benefiting directly from USG interventions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2,700</a:t>
                      </a:r>
                      <a:endParaRPr lang="de-DE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2,801</a:t>
                      </a:r>
                      <a:endParaRPr lang="de-DE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103.7%</a:t>
                      </a:r>
                      <a:endParaRPr lang="de-DE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60.0%</a:t>
                      </a:r>
                      <a:endParaRPr lang="en-US" sz="1400" dirty="0">
                        <a:effectLst/>
                        <a:latin typeface="+mn-lt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40.0%</a:t>
                      </a:r>
                      <a:endParaRPr lang="en-US" sz="1400" dirty="0">
                        <a:effectLst/>
                        <a:latin typeface="+mn-lt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505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607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681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460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452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96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0467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beneficiaries with home gardens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proxy for access to nutritious foods and income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2,700</a:t>
                      </a:r>
                      <a:endParaRPr lang="de-DE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2,705</a:t>
                      </a:r>
                      <a:endParaRPr lang="de-DE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100.2%</a:t>
                      </a:r>
                      <a:endParaRPr lang="de-DE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60.0%</a:t>
                      </a:r>
                      <a:endParaRPr lang="en-US" sz="1400" dirty="0">
                        <a:effectLst/>
                        <a:latin typeface="+mn-lt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40.0%</a:t>
                      </a:r>
                      <a:endParaRPr lang="en-US" sz="1400" dirty="0">
                        <a:effectLst/>
                        <a:latin typeface="+mn-lt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505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607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681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460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452</a:t>
                      </a:r>
                      <a:endParaRPr kumimoji="0" lang="de-DE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de-DE" sz="1400" b="1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kumimoji="0" lang="de-DE" sz="1400" b="1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403648" y="404664"/>
            <a:ext cx="6264696" cy="504056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sz="2800" b="1" dirty="0" smtClean="0">
                <a:solidFill>
                  <a:schemeClr val="tx1"/>
                </a:solidFill>
                <a:latin typeface="+mn-lt"/>
              </a:rPr>
              <a:t>II. Reaching targets</a:t>
            </a:r>
            <a:endParaRPr lang="en-GB" sz="28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Double Brace 2"/>
          <p:cNvSpPr/>
          <p:nvPr/>
        </p:nvSpPr>
        <p:spPr>
          <a:xfrm>
            <a:off x="9108504" y="1340768"/>
            <a:ext cx="2016224" cy="1584176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i="1" dirty="0"/>
              <a:t>Include 5 net houses in 5 AR mother project villages in Babati </a:t>
            </a:r>
          </a:p>
          <a:p>
            <a:pPr algn="ctr"/>
            <a:endParaRPr lang="en-US" dirty="0"/>
          </a:p>
        </p:txBody>
      </p:sp>
      <p:sp>
        <p:nvSpPr>
          <p:cNvPr id="6" name="Double Brace 5"/>
          <p:cNvSpPr/>
          <p:nvPr/>
        </p:nvSpPr>
        <p:spPr>
          <a:xfrm>
            <a:off x="9108504" y="3645024"/>
            <a:ext cx="2016224" cy="1584176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Includes number of partnerships, villages, groups </a:t>
            </a:r>
            <a:r>
              <a:rPr lang="en-US" b="1" i="1" dirty="0" err="1" smtClean="0"/>
              <a:t>etc</a:t>
            </a:r>
            <a:r>
              <a:rPr lang="en-US" b="1" i="1" dirty="0" smtClean="0"/>
              <a:t> </a:t>
            </a:r>
            <a:endParaRPr lang="en-US" dirty="0"/>
          </a:p>
        </p:txBody>
      </p:sp>
      <p:sp>
        <p:nvSpPr>
          <p:cNvPr id="7" name="Double Brace 6"/>
          <p:cNvSpPr/>
          <p:nvPr/>
        </p:nvSpPr>
        <p:spPr>
          <a:xfrm>
            <a:off x="9108504" y="5517232"/>
            <a:ext cx="2016224" cy="1584176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Equivalent to Number of seed kits distributed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51520" y="1988840"/>
            <a:ext cx="889248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Started </a:t>
            </a:r>
            <a:r>
              <a:rPr lang="en-US" altLang="en-US" sz="2800" dirty="0">
                <a:latin typeface="Calibri" panose="020F0502020204030204" pitchFamily="34" charset="0"/>
              </a:rPr>
              <a:t>with </a:t>
            </a:r>
            <a:r>
              <a:rPr lang="en-US" altLang="en-US" sz="2800" b="1" i="1" dirty="0">
                <a:latin typeface="Calibri" panose="020F0502020204030204" pitchFamily="34" charset="0"/>
              </a:rPr>
              <a:t>9 villages</a:t>
            </a:r>
            <a:r>
              <a:rPr lang="en-US" altLang="en-US" sz="2800" dirty="0">
                <a:latin typeface="Calibri" panose="020F0502020204030204" pitchFamily="34" charset="0"/>
              </a:rPr>
              <a:t>, now </a:t>
            </a:r>
            <a:r>
              <a:rPr lang="en-US" altLang="en-US" sz="2800" dirty="0" smtClean="0">
                <a:latin typeface="Calibri" panose="020F0502020204030204" pitchFamily="34" charset="0"/>
              </a:rPr>
              <a:t>reached </a:t>
            </a:r>
            <a:r>
              <a:rPr lang="en-US" altLang="en-US" sz="2800" b="1" i="1" dirty="0" smtClean="0">
                <a:latin typeface="Calibri" panose="020F0502020204030204" pitchFamily="34" charset="0"/>
              </a:rPr>
              <a:t>67 </a:t>
            </a:r>
            <a:r>
              <a:rPr lang="en-US" altLang="en-US" sz="2800" b="1" i="1" dirty="0">
                <a:latin typeface="Calibri" panose="020F0502020204030204" pitchFamily="34" charset="0"/>
              </a:rPr>
              <a:t>villages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We </a:t>
            </a:r>
            <a:r>
              <a:rPr lang="en-US" altLang="en-US" sz="2800" b="1" dirty="0" smtClean="0">
                <a:latin typeface="Calibri" panose="020F0502020204030204" pitchFamily="34" charset="0"/>
              </a:rPr>
              <a:t>trained 2,705 farmers </a:t>
            </a:r>
            <a:r>
              <a:rPr lang="en-US" altLang="en-US" sz="2800" dirty="0" smtClean="0">
                <a:latin typeface="Calibri" panose="020F0502020204030204" pitchFamily="34" charset="0"/>
              </a:rPr>
              <a:t>in 2016/17 </a:t>
            </a:r>
            <a:r>
              <a:rPr lang="en-US" altLang="en-US" sz="28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(538 in 2015/16)</a:t>
            </a:r>
            <a:r>
              <a:rPr lang="en-US" altLang="en-US" sz="2800" dirty="0" smtClean="0">
                <a:latin typeface="Calibri" panose="020F0502020204030204" pitchFamily="34" charset="0"/>
              </a:rPr>
              <a:t> using the season long vegetable production training</a:t>
            </a:r>
          </a:p>
          <a:p>
            <a:pPr>
              <a:spcBef>
                <a:spcPts val="0"/>
              </a:spcBef>
            </a:pPr>
            <a:r>
              <a:rPr lang="en-US" altLang="en-US" sz="2800" b="1" dirty="0" smtClean="0">
                <a:latin typeface="Calibri" panose="020F0502020204030204" pitchFamily="34" charset="0"/>
              </a:rPr>
              <a:t>Trained</a:t>
            </a:r>
            <a:r>
              <a:rPr lang="en-US" altLang="en-US" sz="2800" dirty="0" smtClean="0">
                <a:latin typeface="Calibri" panose="020F0502020204030204" pitchFamily="34" charset="0"/>
              </a:rPr>
              <a:t> </a:t>
            </a:r>
            <a:r>
              <a:rPr lang="en-US" altLang="en-US" sz="2800" b="1" dirty="0" smtClean="0">
                <a:latin typeface="Calibri" panose="020F0502020204030204" pitchFamily="34" charset="0"/>
              </a:rPr>
              <a:t>96 farmers </a:t>
            </a:r>
            <a:r>
              <a:rPr lang="en-US" altLang="en-US" sz="2800" dirty="0" smtClean="0">
                <a:latin typeface="Calibri" panose="020F0502020204030204" pitchFamily="34" charset="0"/>
              </a:rPr>
              <a:t>on screen house establishment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Distributed </a:t>
            </a:r>
            <a:r>
              <a:rPr lang="en-US" altLang="en-US" sz="2800" b="1" dirty="0" smtClean="0">
                <a:latin typeface="Calibri" panose="020F0502020204030204" pitchFamily="34" charset="0"/>
              </a:rPr>
              <a:t>2,705 seed kits </a:t>
            </a:r>
            <a:r>
              <a:rPr lang="en-US" altLang="en-US" sz="2800" dirty="0" smtClean="0">
                <a:latin typeface="Calibri" panose="020F0502020204030204" pitchFamily="34" charset="0"/>
              </a:rPr>
              <a:t>in 2016/17 </a:t>
            </a:r>
            <a:r>
              <a:rPr lang="en-US" altLang="en-US" sz="28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(1,096 in 2015/16)</a:t>
            </a:r>
          </a:p>
          <a:p>
            <a:pPr>
              <a:spcBef>
                <a:spcPts val="0"/>
              </a:spcBef>
            </a:pPr>
            <a:r>
              <a:rPr lang="en-US" altLang="en-US" sz="2800" dirty="0">
                <a:latin typeface="Calibri" panose="020F0502020204030204" pitchFamily="34" charset="0"/>
              </a:rPr>
              <a:t>First results from impact analysis in first 9 villages in </a:t>
            </a:r>
            <a:r>
              <a:rPr lang="en-US" altLang="en-US" sz="2800" dirty="0" err="1">
                <a:latin typeface="Calibri" panose="020F0502020204030204" pitchFamily="34" charset="0"/>
              </a:rPr>
              <a:t>Manyara</a:t>
            </a:r>
            <a:r>
              <a:rPr lang="en-US" altLang="en-US" sz="2800" dirty="0">
                <a:latin typeface="Calibri" panose="020F0502020204030204" pitchFamily="34" charset="0"/>
              </a:rPr>
              <a:t> and </a:t>
            </a:r>
            <a:r>
              <a:rPr lang="en-US" altLang="en-US" sz="2800" dirty="0" smtClean="0">
                <a:latin typeface="Calibri" panose="020F0502020204030204" pitchFamily="34" charset="0"/>
              </a:rPr>
              <a:t>Dodoma Regions</a:t>
            </a:r>
            <a:endParaRPr lang="en-US" alt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1273895"/>
            <a:ext cx="8640960" cy="6429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III.	Key results – preliminary achievements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33" y="5373216"/>
            <a:ext cx="1960511" cy="13070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475" y="5373216"/>
            <a:ext cx="1953242" cy="13021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700" y="5373217"/>
            <a:ext cx="1953240" cy="13021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528" y="5373216"/>
            <a:ext cx="1864944" cy="132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24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51520" y="1988840"/>
            <a:ext cx="889248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9 pilot villages from 2014/15 located in </a:t>
            </a:r>
            <a:r>
              <a:rPr lang="en-US" altLang="en-US" sz="2800" dirty="0" err="1" smtClean="0">
                <a:latin typeface="Calibri" panose="020F0502020204030204" pitchFamily="34" charset="0"/>
              </a:rPr>
              <a:t>Babati</a:t>
            </a:r>
            <a:r>
              <a:rPr lang="en-US" altLang="en-US" sz="2800" dirty="0" smtClean="0">
                <a:latin typeface="Calibri" panose="020F0502020204030204" pitchFamily="34" charset="0"/>
              </a:rPr>
              <a:t>, </a:t>
            </a:r>
            <a:r>
              <a:rPr lang="en-US" altLang="en-US" sz="2800" dirty="0" err="1" smtClean="0">
                <a:latin typeface="Calibri" panose="020F0502020204030204" pitchFamily="34" charset="0"/>
              </a:rPr>
              <a:t>Kiteto</a:t>
            </a:r>
            <a:r>
              <a:rPr lang="en-US" altLang="en-US" sz="2800" dirty="0" smtClean="0">
                <a:latin typeface="Calibri" panose="020F0502020204030204" pitchFamily="34" charset="0"/>
              </a:rPr>
              <a:t> and </a:t>
            </a:r>
            <a:r>
              <a:rPr lang="en-US" altLang="en-US" sz="2800" dirty="0" err="1" smtClean="0">
                <a:latin typeface="Calibri" panose="020F0502020204030204" pitchFamily="34" charset="0"/>
              </a:rPr>
              <a:t>Kongwa</a:t>
            </a:r>
            <a:r>
              <a:rPr lang="en-US" altLang="en-US" sz="2800" dirty="0" smtClean="0">
                <a:latin typeface="Calibri" panose="020F0502020204030204" pitchFamily="34" charset="0"/>
              </a:rPr>
              <a:t> districts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Survey of 200 beneficiaries and 203 non-beneficiaries located in the nine pilot villages conducted in 2017</a:t>
            </a:r>
          </a:p>
          <a:p>
            <a:pPr>
              <a:spcBef>
                <a:spcPts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Farmers stated that weather conditions in 2014/15 were almost similar to 2016/17</a:t>
            </a:r>
            <a:endParaRPr lang="en-US" alt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1273895"/>
            <a:ext cx="8640960" cy="6429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III.	Key results – impact survey overview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33" y="5373216"/>
            <a:ext cx="1960511" cy="13070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475" y="5373216"/>
            <a:ext cx="1953242" cy="13021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700" y="5373217"/>
            <a:ext cx="1953240" cy="13021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528" y="5373216"/>
            <a:ext cx="1864944" cy="132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3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536" y="188640"/>
            <a:ext cx="8640960" cy="64293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n-lt"/>
              </a:rPr>
              <a:t>III.	Key results – preliminary achievements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831577"/>
            <a:ext cx="842493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+mn-lt"/>
              </a:rPr>
              <a:t>Figure 1: Comparison of the yields produced by beneficiaries and non-beneficiaries (control) located in the nine pilot villages (yield data from 2016</a:t>
            </a:r>
            <a:r>
              <a:rPr lang="en-US" sz="2400" b="1" dirty="0" smtClean="0">
                <a:latin typeface="+mn-lt"/>
              </a:rPr>
              <a:t>)</a:t>
            </a:r>
            <a:endParaRPr lang="en-US" sz="2400" dirty="0">
              <a:latin typeface="+mn-lt"/>
            </a:endParaRPr>
          </a:p>
        </p:txBody>
      </p:sp>
      <p:graphicFrame>
        <p:nvGraphicFramePr>
          <p:cNvPr id="9" name="Char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682335"/>
              </p:ext>
            </p:extLst>
          </p:nvPr>
        </p:nvGraphicFramePr>
        <p:xfrm>
          <a:off x="151464" y="2031906"/>
          <a:ext cx="8964488" cy="4597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1375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frica RISING presentations 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_Africa RISING presentations template_Global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template_Global (2).pot</Template>
  <TotalTime>7284</TotalTime>
  <Words>896</Words>
  <Application>Microsoft Office PowerPoint</Application>
  <PresentationFormat>On-screen Show (4:3)</PresentationFormat>
  <Paragraphs>184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Avenir LT 55 Roman</vt:lpstr>
      <vt:lpstr>Calibri</vt:lpstr>
      <vt:lpstr>Cambria</vt:lpstr>
      <vt:lpstr>PMingLiU</vt:lpstr>
      <vt:lpstr>Times New Roman</vt:lpstr>
      <vt:lpstr>Wingdings</vt:lpstr>
      <vt:lpstr>Custom Design</vt:lpstr>
      <vt:lpstr>1_Africa RISING presentations template_Global</vt:lpstr>
      <vt:lpstr>PowerPoint Presentation</vt:lpstr>
      <vt:lpstr>Outline</vt:lpstr>
      <vt:lpstr>PowerPoint Presentation</vt:lpstr>
      <vt:lpstr>PowerPoint Presentation</vt:lpstr>
      <vt:lpstr>I. Summary of key activities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AVRDC-RCA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mrema</dc:creator>
  <cp:lastModifiedBy>Philipo Joseph</cp:lastModifiedBy>
  <cp:revision>397</cp:revision>
  <cp:lastPrinted>2016-07-01T09:52:02Z</cp:lastPrinted>
  <dcterms:created xsi:type="dcterms:W3CDTF">2015-02-21T23:00:35Z</dcterms:created>
  <dcterms:modified xsi:type="dcterms:W3CDTF">2017-07-03T05:26:09Z</dcterms:modified>
</cp:coreProperties>
</file>